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92" r:id="rId1"/>
  </p:sldMasterIdLst>
  <p:notesMasterIdLst>
    <p:notesMasterId r:id="rId23"/>
  </p:notesMasterIdLst>
  <p:handoutMasterIdLst>
    <p:handoutMasterId r:id="rId24"/>
  </p:handoutMasterIdLst>
  <p:sldIdLst>
    <p:sldId id="256" r:id="rId2"/>
    <p:sldId id="348" r:id="rId3"/>
    <p:sldId id="335" r:id="rId4"/>
    <p:sldId id="336" r:id="rId5"/>
    <p:sldId id="337" r:id="rId6"/>
    <p:sldId id="338" r:id="rId7"/>
    <p:sldId id="339" r:id="rId8"/>
    <p:sldId id="340" r:id="rId9"/>
    <p:sldId id="353" r:id="rId10"/>
    <p:sldId id="354" r:id="rId11"/>
    <p:sldId id="350" r:id="rId12"/>
    <p:sldId id="351" r:id="rId13"/>
    <p:sldId id="352" r:id="rId14"/>
    <p:sldId id="341" r:id="rId15"/>
    <p:sldId id="342" r:id="rId16"/>
    <p:sldId id="343" r:id="rId17"/>
    <p:sldId id="344" r:id="rId18"/>
    <p:sldId id="346" r:id="rId19"/>
    <p:sldId id="347" r:id="rId20"/>
    <p:sldId id="349" r:id="rId21"/>
    <p:sldId id="299" r:id="rId22"/>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p15:clr>
            <a:srgbClr val="A4A3A4"/>
          </p15:clr>
        </p15:guide>
        <p15:guide id="2" pos="218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87" autoAdjust="0"/>
    <p:restoredTop sz="94629" autoAdjust="0"/>
  </p:normalViewPr>
  <p:slideViewPr>
    <p:cSldViewPr>
      <p:cViewPr varScale="1">
        <p:scale>
          <a:sx n="68" d="100"/>
          <a:sy n="68" d="100"/>
        </p:scale>
        <p:origin x="1604" y="44"/>
      </p:cViewPr>
      <p:guideLst>
        <p:guide orient="horz" pos="2160"/>
        <p:guide pos="2880"/>
      </p:guideLst>
    </p:cSldViewPr>
  </p:slideViewPr>
  <p:outlineViewPr>
    <p:cViewPr>
      <p:scale>
        <a:sx n="33" d="100"/>
        <a:sy n="33" d="100"/>
      </p:scale>
      <p:origin x="0" y="9924"/>
    </p:cViewPr>
  </p:outlineViewPr>
  <p:notesTextViewPr>
    <p:cViewPr>
      <p:scale>
        <a:sx n="1" d="1"/>
        <a:sy n="1" d="1"/>
      </p:scale>
      <p:origin x="0" y="0"/>
    </p:cViewPr>
  </p:notesTextViewPr>
  <p:notesViewPr>
    <p:cSldViewPr>
      <p:cViewPr varScale="1">
        <p:scale>
          <a:sx n="82" d="100"/>
          <a:sy n="82" d="100"/>
        </p:scale>
        <p:origin x="-1992" y="-78"/>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196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37000" y="0"/>
            <a:ext cx="3011488" cy="461963"/>
          </a:xfrm>
          <a:prstGeom prst="rect">
            <a:avLst/>
          </a:prstGeom>
        </p:spPr>
        <p:txBody>
          <a:bodyPr vert="horz" lIns="91440" tIns="45720" rIns="91440" bIns="45720" rtlCol="0"/>
          <a:lstStyle>
            <a:lvl1pPr algn="r">
              <a:defRPr sz="1200"/>
            </a:lvl1pPr>
          </a:lstStyle>
          <a:p>
            <a:endParaRPr lang="en-US" dirty="0"/>
          </a:p>
        </p:txBody>
      </p:sp>
      <p:sp>
        <p:nvSpPr>
          <p:cNvPr id="4" name="Footer Placeholder 3"/>
          <p:cNvSpPr>
            <a:spLocks noGrp="1"/>
          </p:cNvSpPr>
          <p:nvPr>
            <p:ph type="ftr" sz="quarter" idx="2"/>
          </p:nvPr>
        </p:nvSpPr>
        <p:spPr>
          <a:xfrm>
            <a:off x="0" y="8772525"/>
            <a:ext cx="3011488" cy="461963"/>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7000" y="8772525"/>
            <a:ext cx="3011488" cy="461963"/>
          </a:xfrm>
          <a:prstGeom prst="rect">
            <a:avLst/>
          </a:prstGeom>
        </p:spPr>
        <p:txBody>
          <a:bodyPr vert="horz" lIns="91440" tIns="45720" rIns="91440" bIns="45720" rtlCol="0" anchor="b"/>
          <a:lstStyle>
            <a:lvl1pPr algn="r">
              <a:defRPr sz="1200"/>
            </a:lvl1pPr>
          </a:lstStyle>
          <a:p>
            <a:fld id="{CFB4920E-0335-401C-9C64-A51BCC88465D}" type="slidenum">
              <a:rPr lang="en-US" smtClean="0"/>
              <a:t>‹#›</a:t>
            </a:fld>
            <a:endParaRPr lang="en-US" dirty="0"/>
          </a:p>
        </p:txBody>
      </p:sp>
    </p:spTree>
    <p:extLst>
      <p:ext uri="{BB962C8B-B14F-4D97-AF65-F5344CB8AC3E}">
        <p14:creationId xmlns:p14="http://schemas.microsoft.com/office/powerpoint/2010/main" val="3024588033"/>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196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37000" y="0"/>
            <a:ext cx="3011488" cy="461963"/>
          </a:xfrm>
          <a:prstGeom prst="rect">
            <a:avLst/>
          </a:prstGeom>
        </p:spPr>
        <p:txBody>
          <a:bodyPr vert="horz" lIns="91440" tIns="45720" rIns="91440" bIns="45720" rtlCol="0"/>
          <a:lstStyle>
            <a:lvl1pPr algn="r">
              <a:defRPr sz="1200"/>
            </a:lvl1pPr>
          </a:lstStyle>
          <a:p>
            <a:endParaRPr lang="en-US" dirty="0"/>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95325" y="4387850"/>
            <a:ext cx="5559425" cy="41560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525"/>
            <a:ext cx="3011488" cy="461963"/>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7000" y="8772525"/>
            <a:ext cx="3011488" cy="461963"/>
          </a:xfrm>
          <a:prstGeom prst="rect">
            <a:avLst/>
          </a:prstGeom>
        </p:spPr>
        <p:txBody>
          <a:bodyPr vert="horz" lIns="91440" tIns="45720" rIns="91440" bIns="45720" rtlCol="0" anchor="b"/>
          <a:lstStyle>
            <a:lvl1pPr algn="r">
              <a:defRPr sz="1200"/>
            </a:lvl1pPr>
          </a:lstStyle>
          <a:p>
            <a:fld id="{9AB5D8C2-47DD-4944-9DEE-2DBCE8EFD68D}" type="slidenum">
              <a:rPr lang="en-US" smtClean="0"/>
              <a:t>‹#›</a:t>
            </a:fld>
            <a:endParaRPr lang="en-US" dirty="0"/>
          </a:p>
        </p:txBody>
      </p:sp>
    </p:spTree>
    <p:extLst>
      <p:ext uri="{BB962C8B-B14F-4D97-AF65-F5344CB8AC3E}">
        <p14:creationId xmlns:p14="http://schemas.microsoft.com/office/powerpoint/2010/main" val="2821912250"/>
      </p:ext>
    </p:extLst>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6" name="Footer Placeholder 5"/>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20085254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r>
              <a:rPr lang="en-US"/>
              <a:t>Jan. 20, 2015</a:t>
            </a:r>
            <a:endParaRPr lang="en-US" dirty="0"/>
          </a:p>
        </p:txBody>
      </p:sp>
      <p:sp>
        <p:nvSpPr>
          <p:cNvPr id="5" name="Slide Number Placeholder 4"/>
          <p:cNvSpPr>
            <a:spLocks noGrp="1"/>
          </p:cNvSpPr>
          <p:nvPr>
            <p:ph type="sldNum" sz="quarter" idx="11"/>
          </p:nvPr>
        </p:nvSpPr>
        <p:spPr/>
        <p:txBody>
          <a:bodyPr/>
          <a:lstStyle/>
          <a:p>
            <a:pPr>
              <a:defRPr/>
            </a:pPr>
            <a:fld id="{9CBE3EF2-C3D7-4C40-8D52-903C8953B429}" type="slidenum">
              <a:rPr lang="en-US" smtClean="0"/>
              <a:pPr>
                <a:defRPr/>
              </a:pPr>
              <a:t>8</a:t>
            </a:fld>
            <a:endParaRPr lang="en-US"/>
          </a:p>
        </p:txBody>
      </p:sp>
    </p:spTree>
    <p:extLst>
      <p:ext uri="{BB962C8B-B14F-4D97-AF65-F5344CB8AC3E}">
        <p14:creationId xmlns:p14="http://schemas.microsoft.com/office/powerpoint/2010/main" val="25966277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6" name="Footer Placeholder 5"/>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40433278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r>
              <a:rPr lang="en-US" dirty="0"/>
              <a:t>SFM Mutual Ins. Co.   March 29, 2016</a:t>
            </a:r>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r>
              <a:rPr lang="en-US" dirty="0"/>
              <a:t>A</a:t>
            </a: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B37D5FE-740C-46F5-801A-FA5477D9711F}" type="slidenum">
              <a:rPr lang="en-US" smtClean="0"/>
              <a:pPr/>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a:t>SFM Mutual Ins. Co.   March 29, 2016</a:t>
            </a:r>
          </a:p>
        </p:txBody>
      </p:sp>
      <p:sp>
        <p:nvSpPr>
          <p:cNvPr id="5" name="Footer Placeholder 4"/>
          <p:cNvSpPr>
            <a:spLocks noGrp="1"/>
          </p:cNvSpPr>
          <p:nvPr>
            <p:ph type="ftr" sz="quarter" idx="11"/>
          </p:nvPr>
        </p:nvSpPr>
        <p:spPr/>
        <p:txBody>
          <a:bodyPr/>
          <a:lstStyle/>
          <a:p>
            <a:r>
              <a:rPr lang="en-US" dirty="0"/>
              <a:t>A</a:t>
            </a:r>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a:t>SFM Mutual Ins. Co.   March 29, 2016</a:t>
            </a:r>
          </a:p>
        </p:txBody>
      </p:sp>
      <p:sp>
        <p:nvSpPr>
          <p:cNvPr id="5" name="Footer Placeholder 4"/>
          <p:cNvSpPr>
            <a:spLocks noGrp="1"/>
          </p:cNvSpPr>
          <p:nvPr>
            <p:ph type="ftr" sz="quarter" idx="11"/>
          </p:nvPr>
        </p:nvSpPr>
        <p:spPr/>
        <p:txBody>
          <a:bodyPr/>
          <a:lstStyle/>
          <a:p>
            <a:r>
              <a:rPr lang="en-US" dirty="0"/>
              <a:t>A</a:t>
            </a:r>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dirty="0"/>
              <a:t>SFM Mutual Ins. Co.   March 29, 2016</a:t>
            </a:r>
          </a:p>
        </p:txBody>
      </p:sp>
      <p:sp>
        <p:nvSpPr>
          <p:cNvPr id="5" name="Footer Placeholder 4"/>
          <p:cNvSpPr>
            <a:spLocks noGrp="1"/>
          </p:cNvSpPr>
          <p:nvPr>
            <p:ph type="ftr" sz="quarter" idx="11"/>
          </p:nvPr>
        </p:nvSpPr>
        <p:spPr/>
        <p:txBody>
          <a:bodyPr/>
          <a:lstStyle/>
          <a:p>
            <a:r>
              <a:rPr lang="en-US" dirty="0"/>
              <a:t>A</a:t>
            </a:r>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dirty="0"/>
              <a:t>SFM Mutual Ins. Co.   March 29, 2016</a:t>
            </a:r>
          </a:p>
        </p:txBody>
      </p:sp>
      <p:sp>
        <p:nvSpPr>
          <p:cNvPr id="5" name="Footer Placeholder 4"/>
          <p:cNvSpPr>
            <a:spLocks noGrp="1"/>
          </p:cNvSpPr>
          <p:nvPr>
            <p:ph type="ftr" sz="quarter" idx="11"/>
          </p:nvPr>
        </p:nvSpPr>
        <p:spPr/>
        <p:txBody>
          <a:bodyPr/>
          <a:lstStyle/>
          <a:p>
            <a:r>
              <a:rPr lang="en-US" dirty="0"/>
              <a:t>A</a:t>
            </a:r>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r>
              <a:rPr lang="en-US" dirty="0"/>
              <a:t>SFM Mutual Ins. Co.   March 29, 2016</a:t>
            </a:r>
          </a:p>
        </p:txBody>
      </p:sp>
      <p:sp>
        <p:nvSpPr>
          <p:cNvPr id="6" name="Footer Placeholder 5"/>
          <p:cNvSpPr>
            <a:spLocks noGrp="1"/>
          </p:cNvSpPr>
          <p:nvPr>
            <p:ph type="ftr" sz="quarter" idx="11"/>
          </p:nvPr>
        </p:nvSpPr>
        <p:spPr/>
        <p:txBody>
          <a:bodyPr/>
          <a:lstStyle/>
          <a:p>
            <a:r>
              <a:rPr lang="en-US" dirty="0"/>
              <a:t>A</a:t>
            </a:r>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dirty="0"/>
          </a:p>
        </p:txBody>
      </p:sp>
      <p:sp>
        <p:nvSpPr>
          <p:cNvPr id="9" name="Content Placeholder 8"/>
          <p:cNvSpPr>
            <a:spLocks noGrp="1"/>
          </p:cNvSpPr>
          <p:nvPr>
            <p:ph sz="quarter" idx="13"/>
          </p:nvPr>
        </p:nvSpPr>
        <p:spPr>
          <a:xfrm>
            <a:off x="1042416" y="2313432"/>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dirty="0"/>
              <a:t>SFM Mutual Ins. Co.   March 29, 2016</a:t>
            </a:r>
          </a:p>
        </p:txBody>
      </p:sp>
      <p:sp>
        <p:nvSpPr>
          <p:cNvPr id="8" name="Footer Placeholder 7"/>
          <p:cNvSpPr>
            <a:spLocks noGrp="1"/>
          </p:cNvSpPr>
          <p:nvPr>
            <p:ph type="ftr" sz="quarter" idx="11"/>
          </p:nvPr>
        </p:nvSpPr>
        <p:spPr/>
        <p:txBody>
          <a:bodyPr/>
          <a:lstStyle/>
          <a:p>
            <a:r>
              <a:rPr lang="en-US" dirty="0"/>
              <a:t>A</a:t>
            </a:r>
          </a:p>
        </p:txBody>
      </p:sp>
      <p:sp>
        <p:nvSpPr>
          <p:cNvPr id="9" name="Slide Number Placeholder 8"/>
          <p:cNvSpPr>
            <a:spLocks noGrp="1"/>
          </p:cNvSpPr>
          <p:nvPr>
            <p:ph type="sldNum" sz="quarter" idx="12"/>
          </p:nvPr>
        </p:nvSpPr>
        <p:spPr/>
        <p:txBody>
          <a:bodyPr/>
          <a:lstStyle/>
          <a:p>
            <a:fld id="{8B37D5FE-740C-46F5-801A-FA5477D9711F}"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dirty="0"/>
              <a:t>SFM Mutual Ins. Co.   March 29, 2016</a:t>
            </a:r>
          </a:p>
        </p:txBody>
      </p:sp>
      <p:sp>
        <p:nvSpPr>
          <p:cNvPr id="4" name="Footer Placeholder 3"/>
          <p:cNvSpPr>
            <a:spLocks noGrp="1"/>
          </p:cNvSpPr>
          <p:nvPr>
            <p:ph type="ftr" sz="quarter" idx="11"/>
          </p:nvPr>
        </p:nvSpPr>
        <p:spPr/>
        <p:txBody>
          <a:bodyPr/>
          <a:lstStyle/>
          <a:p>
            <a:r>
              <a:rPr lang="en-US" dirty="0"/>
              <a:t>A</a:t>
            </a:r>
          </a:p>
        </p:txBody>
      </p:sp>
      <p:sp>
        <p:nvSpPr>
          <p:cNvPr id="5" name="Slide Number Placeholder 4"/>
          <p:cNvSpPr>
            <a:spLocks noGrp="1"/>
          </p:cNvSpPr>
          <p:nvPr>
            <p:ph type="sldNum" sz="quarter" idx="12"/>
          </p:nvPr>
        </p:nvSpPr>
        <p:spPr/>
        <p:txBody>
          <a:bodyPr/>
          <a:lstStyle/>
          <a:p>
            <a:fld id="{8B37D5FE-740C-46F5-801A-FA5477D9711F}"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a:t>SFM Mutual Ins. Co.   March 29, 2016</a:t>
            </a:r>
          </a:p>
        </p:txBody>
      </p:sp>
      <p:sp>
        <p:nvSpPr>
          <p:cNvPr id="3" name="Footer Placeholder 2"/>
          <p:cNvSpPr>
            <a:spLocks noGrp="1"/>
          </p:cNvSpPr>
          <p:nvPr>
            <p:ph type="ftr" sz="quarter" idx="11"/>
          </p:nvPr>
        </p:nvSpPr>
        <p:spPr/>
        <p:txBody>
          <a:bodyPr/>
          <a:lstStyle/>
          <a:p>
            <a:r>
              <a:rPr lang="en-US" dirty="0"/>
              <a:t>A</a:t>
            </a:r>
          </a:p>
        </p:txBody>
      </p:sp>
      <p:sp>
        <p:nvSpPr>
          <p:cNvPr id="4" name="Slide Number Placeholder 3"/>
          <p:cNvSpPr>
            <a:spLocks noGrp="1"/>
          </p:cNvSpPr>
          <p:nvPr>
            <p:ph type="sldNum" sz="quarter" idx="12"/>
          </p:nvPr>
        </p:nvSpPr>
        <p:spPr/>
        <p:txBody>
          <a:bodyPr/>
          <a:lstStyle/>
          <a:p>
            <a:fld id="{8B37D5FE-740C-46F5-801A-FA5477D9711F}"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r>
              <a:rPr lang="en-US" dirty="0"/>
              <a:t>SFM Mutual Ins. Co.   March 29, 2016</a:t>
            </a:r>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dirty="0"/>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r>
              <a:rPr lang="en-US" dirty="0"/>
              <a:t>A</a:t>
            </a: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a:t>Click to edit Master title style</a:t>
            </a:r>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a:t>Click to edit Master title style</a:t>
            </a:r>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dirty="0"/>
              <a:t>SFM Mutual Ins. Co.   March 29, 2016</a:t>
            </a:r>
          </a:p>
        </p:txBody>
      </p:sp>
      <p:sp>
        <p:nvSpPr>
          <p:cNvPr id="6" name="Footer Placeholder 5"/>
          <p:cNvSpPr>
            <a:spLocks noGrp="1"/>
          </p:cNvSpPr>
          <p:nvPr>
            <p:ph type="ftr" sz="quarter" idx="11"/>
          </p:nvPr>
        </p:nvSpPr>
        <p:spPr>
          <a:xfrm>
            <a:off x="4641448" y="5724835"/>
            <a:ext cx="3493664" cy="365125"/>
          </a:xfrm>
        </p:spPr>
        <p:txBody>
          <a:bodyPr>
            <a:normAutofit/>
          </a:bodyPr>
          <a:lstStyle/>
          <a:p>
            <a:r>
              <a:rPr lang="en-US" dirty="0"/>
              <a:t>A</a:t>
            </a:r>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r>
              <a:rPr lang="en-US" dirty="0"/>
              <a:t>SFM Mutual Ins. Co.   March 29, 2016</a:t>
            </a:r>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r>
              <a:rPr lang="en-US" dirty="0"/>
              <a:t>A</a:t>
            </a: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8B37D5FE-740C-46F5-801A-FA5477D9711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hf hdr="0" ftr="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lpetersen@lindner-marsack.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lpetersen@lindner-marsack.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www.lindner-marsack.com/"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24400" y="2667000"/>
            <a:ext cx="3438418" cy="1981200"/>
          </a:xfrm>
        </p:spPr>
        <p:txBody>
          <a:bodyPr>
            <a:noAutofit/>
          </a:bodyPr>
          <a:lstStyle/>
          <a:p>
            <a:pPr algn="r"/>
            <a:r>
              <a:rPr lang="en-US" sz="1600" b="1" dirty="0"/>
              <a:t>Laurie A. Petersen</a:t>
            </a:r>
          </a:p>
          <a:p>
            <a:pPr algn="r"/>
            <a:r>
              <a:rPr lang="en-US" sz="1600" b="1" dirty="0"/>
              <a:t>Lindner &amp; Marsack, S.C.</a:t>
            </a:r>
          </a:p>
          <a:p>
            <a:pPr algn="r"/>
            <a:r>
              <a:rPr lang="en-US" sz="1600" b="1" dirty="0">
                <a:hlinkClick r:id="rId3"/>
              </a:rPr>
              <a:t>lpetersen@lindner-marsack.com</a:t>
            </a:r>
            <a:endParaRPr lang="en-US" sz="1600" b="1" dirty="0"/>
          </a:p>
          <a:p>
            <a:pPr algn="r"/>
            <a:r>
              <a:rPr lang="en-US" sz="1600" b="1" dirty="0"/>
              <a:t>(414) 226-4804</a:t>
            </a:r>
          </a:p>
          <a:p>
            <a:pPr algn="r"/>
            <a:r>
              <a:rPr lang="en-US" b="1" dirty="0"/>
              <a:t> </a:t>
            </a:r>
          </a:p>
          <a:p>
            <a:pPr algn="r"/>
            <a:endParaRPr lang="en-US" sz="1200" b="1" dirty="0"/>
          </a:p>
          <a:p>
            <a:pPr algn="r"/>
            <a:endParaRPr lang="en-US" sz="2000" b="1" dirty="0"/>
          </a:p>
          <a:p>
            <a:pPr algn="r"/>
            <a:endParaRPr lang="en-US" sz="2000" b="1" dirty="0"/>
          </a:p>
          <a:p>
            <a:pPr algn="r"/>
            <a:endParaRPr lang="en-US" sz="2000" b="1" dirty="0"/>
          </a:p>
          <a:p>
            <a:pPr algn="r"/>
            <a:endParaRPr lang="en-US" sz="1600" b="1" dirty="0"/>
          </a:p>
        </p:txBody>
      </p:sp>
      <p:pic>
        <p:nvPicPr>
          <p:cNvPr id="1026" name="Picture 2" descr="U:\Old Desktop\LM Photo.bmp"/>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15200" y="4876800"/>
            <a:ext cx="762000" cy="100965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90418" y="533400"/>
            <a:ext cx="7772400" cy="1200329"/>
          </a:xfrm>
          <a:prstGeom prst="rect">
            <a:avLst/>
          </a:prstGeom>
          <a:noFill/>
        </p:spPr>
        <p:txBody>
          <a:bodyPr wrap="square" rtlCol="0">
            <a:spAutoFit/>
          </a:bodyPr>
          <a:lstStyle/>
          <a:p>
            <a:pPr algn="ctr"/>
            <a:endParaRPr lang="en-US" b="1" dirty="0"/>
          </a:p>
          <a:p>
            <a:pPr algn="ctr"/>
            <a:r>
              <a:rPr lang="en-US" sz="3600" b="1" dirty="0"/>
              <a:t>LEGAL UPDATE 2016</a:t>
            </a:r>
          </a:p>
          <a:p>
            <a:pPr algn="ctr"/>
            <a:endParaRPr lang="en-US" b="1" dirty="0"/>
          </a:p>
        </p:txBody>
      </p:sp>
    </p:spTree>
    <p:extLst>
      <p:ext uri="{BB962C8B-B14F-4D97-AF65-F5344CB8AC3E}">
        <p14:creationId xmlns:p14="http://schemas.microsoft.com/office/powerpoint/2010/main" val="333140314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LGBT Issues</a:t>
            </a:r>
          </a:p>
        </p:txBody>
      </p:sp>
      <p:sp>
        <p:nvSpPr>
          <p:cNvPr id="3" name="Content Placeholder 2"/>
          <p:cNvSpPr>
            <a:spLocks noGrp="1"/>
          </p:cNvSpPr>
          <p:nvPr>
            <p:ph idx="1"/>
          </p:nvPr>
        </p:nvSpPr>
        <p:spPr>
          <a:xfrm>
            <a:off x="1043492" y="2057400"/>
            <a:ext cx="6777317" cy="4114800"/>
          </a:xfrm>
        </p:spPr>
        <p:txBody>
          <a:bodyPr>
            <a:normAutofit fontScale="62500" lnSpcReduction="20000"/>
          </a:bodyPr>
          <a:lstStyle/>
          <a:p>
            <a:r>
              <a:rPr lang="en-US" dirty="0"/>
              <a:t>More examples of LGBT-related claims the EEOC views as unlawful sex discrimination:</a:t>
            </a:r>
          </a:p>
          <a:p>
            <a:endParaRPr lang="en-US" dirty="0"/>
          </a:p>
          <a:p>
            <a:r>
              <a:rPr lang="en-US" dirty="0"/>
              <a:t>Discriminating in terms, conditions, or privileges of employment, such as providing a lower salary to an employee because of sexual orientation, or denying spousal health insurance benefits to a female employee because her legal spouse is a woman, while providing spousal health insurance to a male employee whose legal spouse is a woman.</a:t>
            </a:r>
          </a:p>
          <a:p>
            <a:r>
              <a:rPr lang="en-US" dirty="0"/>
              <a:t>Harassing an employee because of his or her sexual orientation, for example, by derogatory terms, sexually oriented comments, or disparaging remarks for associating with a person of the same or opposite sex.</a:t>
            </a:r>
          </a:p>
          <a:p>
            <a:r>
              <a:rPr lang="en-US" dirty="0"/>
              <a:t>Discriminating against or harassing an employee because of his or her sexual orientation or gender identity, in combination with another unlawful reason, for example, on the basis of transgender status and race, or sexual orientation and disability.</a:t>
            </a:r>
          </a:p>
        </p:txBody>
      </p:sp>
      <p:sp>
        <p:nvSpPr>
          <p:cNvPr id="4" name="Date Placeholder 3"/>
          <p:cNvSpPr>
            <a:spLocks noGrp="1"/>
          </p:cNvSpPr>
          <p:nvPr>
            <p:ph type="dt" sz="half" idx="10"/>
          </p:nvPr>
        </p:nvSpPr>
        <p:spPr/>
        <p:txBody>
          <a:bodyPr/>
          <a:lstStyle/>
          <a:p>
            <a:endParaRPr lang="en-US" dirty="0"/>
          </a:p>
        </p:txBody>
      </p:sp>
      <p:sp>
        <p:nvSpPr>
          <p:cNvPr id="5" name="Slide Number Placeholder 4"/>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210933111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LGBT Issues</a:t>
            </a:r>
          </a:p>
        </p:txBody>
      </p:sp>
      <p:sp>
        <p:nvSpPr>
          <p:cNvPr id="3" name="Content Placeholder 2"/>
          <p:cNvSpPr>
            <a:spLocks noGrp="1"/>
          </p:cNvSpPr>
          <p:nvPr>
            <p:ph idx="1"/>
          </p:nvPr>
        </p:nvSpPr>
        <p:spPr/>
        <p:txBody>
          <a:bodyPr>
            <a:normAutofit fontScale="55000" lnSpcReduction="20000"/>
          </a:bodyPr>
          <a:lstStyle/>
          <a:p>
            <a:r>
              <a:rPr lang="en-US" dirty="0"/>
              <a:t>Wisconsin State law provides protection from discrimination for employees based on sexual orientation.  Title VII does not, but cases do proceed on the basis of gender stereotyping.  EEOC enforcement initiative is broader.</a:t>
            </a:r>
          </a:p>
          <a:p>
            <a:pPr marL="68580" indent="0">
              <a:buNone/>
            </a:pPr>
            <a:endParaRPr lang="en-US" dirty="0"/>
          </a:p>
          <a:p>
            <a:r>
              <a:rPr lang="en-US" dirty="0"/>
              <a:t>EEOC v. </a:t>
            </a:r>
            <a:r>
              <a:rPr lang="en-US" dirty="0" err="1"/>
              <a:t>Bojangles</a:t>
            </a:r>
            <a:r>
              <a:rPr lang="en-US" dirty="0"/>
              <a:t> Restaurants, Inc.,(E.D. N.C., Civ. No. 5:16-cv-00654-BO, filed July 6, 2016). The EEOC sued </a:t>
            </a:r>
            <a:r>
              <a:rPr lang="en-US" dirty="0" err="1"/>
              <a:t>Bojangles</a:t>
            </a:r>
            <a:r>
              <a:rPr lang="en-US" dirty="0"/>
              <a:t> Restaurants, Inc., a North Carolina corporation operating a chain of fast food restaurants, alleging that it discriminated against charging party, Jonathan Wolfe, a transgender woman, by subjecting her to a hostile work environment because of her gender identity in violation of Title VII. Specifically, the EEOC alleges that Wolfe was repeatedly subjected to offensive comments about her gender identity and appearance, in particular belittling comments by managers demanding that Wolfe engage in behavior and grooming practices that are stereotypically male. The EEOC is seeking injunctive relief to prohibit </a:t>
            </a:r>
            <a:r>
              <a:rPr lang="en-US" dirty="0" err="1"/>
              <a:t>Bojangles</a:t>
            </a:r>
            <a:r>
              <a:rPr lang="en-US" dirty="0"/>
              <a:t> Restaurants from engaging in unlawful sex discrimination in the future, as well as </a:t>
            </a:r>
            <a:r>
              <a:rPr lang="en-US" dirty="0" err="1"/>
              <a:t>backpay</a:t>
            </a:r>
            <a:r>
              <a:rPr lang="en-US" dirty="0"/>
              <a:t>, compensatory damages, and punitive damages for Wolfe.</a:t>
            </a:r>
          </a:p>
        </p:txBody>
      </p:sp>
      <p:sp>
        <p:nvSpPr>
          <p:cNvPr id="4" name="Date Placeholder 3"/>
          <p:cNvSpPr>
            <a:spLocks noGrp="1"/>
          </p:cNvSpPr>
          <p:nvPr>
            <p:ph type="dt" sz="half" idx="10"/>
          </p:nvPr>
        </p:nvSpPr>
        <p:spPr/>
        <p:txBody>
          <a:bodyPr/>
          <a:lstStyle/>
          <a:p>
            <a:endParaRPr lang="en-US" dirty="0"/>
          </a:p>
        </p:txBody>
      </p:sp>
      <p:sp>
        <p:nvSpPr>
          <p:cNvPr id="5" name="Slide Number Placeholder 4"/>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157991707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LGBT Issues</a:t>
            </a:r>
          </a:p>
        </p:txBody>
      </p:sp>
      <p:sp>
        <p:nvSpPr>
          <p:cNvPr id="3" name="Content Placeholder 2"/>
          <p:cNvSpPr>
            <a:spLocks noGrp="1"/>
          </p:cNvSpPr>
          <p:nvPr>
            <p:ph idx="1"/>
          </p:nvPr>
        </p:nvSpPr>
        <p:spPr/>
        <p:txBody>
          <a:bodyPr>
            <a:normAutofit fontScale="55000" lnSpcReduction="20000"/>
          </a:bodyPr>
          <a:lstStyle/>
          <a:p>
            <a:r>
              <a:rPr lang="en-US" dirty="0"/>
              <a:t>EEOC v. Scott Medical Health Center, P.C., (W.D. Pa., Civ. No. 2:16-cv-00225-CB, filed March 1, 2016). The EEOC sued Scott Medical Health Center, P.C., a provider of pain management and weight loss services, alleging that it discriminated against charging party Dale Baxley on the basis of sex in violation of Title VII when it subjected him to harassment because of his sexual orientation and/or because he did not conform to the employer's gender-based expectations, preferences, or stereotypes. The Commission further alleges that the defendant failed to take action to stop the harassment after Baxley complained, resulting in his constructive discharge. According to the EEOC's lawsuit, Baxley's immediate supervisor knew that Baxley was gay and frequently assailed him with highly offensive anti-gay epithets, and other vulgar epithets based on sex stereotypes. When Baxley complained about the harassment to the medical director, the medical director took no corrective action. After two to three more weeks of continued harassment, Baxley resigned to avoid being subjected to the highly offensive conduct. The EEOC is seeking injunctive relief to prohibit Scott Medical Health Center, P.C. from engaging in unlawful sex discrimination in the future, as well as </a:t>
            </a:r>
            <a:r>
              <a:rPr lang="en-US" dirty="0" err="1"/>
              <a:t>backpay</a:t>
            </a:r>
            <a:r>
              <a:rPr lang="en-US" dirty="0"/>
              <a:t>, compensatory damages, and punitive damages for Baxley.</a:t>
            </a:r>
          </a:p>
          <a:p>
            <a:endParaRPr lang="en-US" dirty="0"/>
          </a:p>
          <a:p>
            <a:endParaRPr lang="en-US" dirty="0"/>
          </a:p>
        </p:txBody>
      </p:sp>
      <p:sp>
        <p:nvSpPr>
          <p:cNvPr id="4" name="Date Placeholder 3"/>
          <p:cNvSpPr>
            <a:spLocks noGrp="1"/>
          </p:cNvSpPr>
          <p:nvPr>
            <p:ph type="dt" sz="half" idx="10"/>
          </p:nvPr>
        </p:nvSpPr>
        <p:spPr/>
        <p:txBody>
          <a:bodyPr/>
          <a:lstStyle/>
          <a:p>
            <a:endParaRPr lang="en-US" dirty="0"/>
          </a:p>
        </p:txBody>
      </p:sp>
      <p:sp>
        <p:nvSpPr>
          <p:cNvPr id="5" name="Slide Number Placeholder 4"/>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99447406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LGBT Issues</a:t>
            </a:r>
          </a:p>
        </p:txBody>
      </p:sp>
      <p:sp>
        <p:nvSpPr>
          <p:cNvPr id="3" name="Content Placeholder 2"/>
          <p:cNvSpPr>
            <a:spLocks noGrp="1"/>
          </p:cNvSpPr>
          <p:nvPr>
            <p:ph idx="1"/>
          </p:nvPr>
        </p:nvSpPr>
        <p:spPr/>
        <p:txBody>
          <a:bodyPr>
            <a:noAutofit/>
          </a:bodyPr>
          <a:lstStyle/>
          <a:p>
            <a:r>
              <a:rPr lang="en-US" sz="1100" dirty="0"/>
              <a:t>EEOC v. R.G. &amp; G.R. Harris Funeral Homes Inc. (E.D. Mich., Civ. No. 2:14-cv-13710-SFC-DRG, filed Sept. 25, 2014). The EEOC sued Detroit-based R.G. &amp; G.R. Harris Funeral Homes Inc., alleging that it discriminated based on sex by firing a funeral director/embalmer because she is transgender, because she was transitioning from male to female, and/or because she did not conform to the employer's gender-based expectations, preferences, or stereotypes in violation of Title VII. The Commission alleges that </a:t>
            </a:r>
            <a:r>
              <a:rPr lang="en-US" sz="1100" dirty="0" err="1"/>
              <a:t>Amiee</a:t>
            </a:r>
            <a:r>
              <a:rPr lang="en-US" sz="1100" dirty="0"/>
              <a:t> Stephens had been employed by Harris as a funeral Director/Embalmer since October 2007 and had always adequately performed the duties of that position. In 2013, she gave Harris a letter explaining she was undergoing a gender transition from male to female, and would soon start to present (e.g., dress) in appropriate business attire at work, consistent with her gender identity as a woman. Two weeks later, Harris's owner fired Stephens, telling her that what she was "proposing to do" was unacceptable. Defendant filed a motion to dismiss the complaint on November 19, 2014. The EEOC opposed the motion on December 10, 2014. On April 23, 2015, the court denied defendant's motion to dismiss. The court acknowledged that "even though transgendered/transsexual status is currently not a protected class under Title VII, Title VII nevertheless 'protects transsexuals from discrimination for failing to act in accordance and/or identify with their perceived sex or gender.'" Id. at 8. The court concluded that the EEOC had sufficiently pled a sex-stereotyping gender-discrimination claim under Title VII because the Commission alleged that Stephen's failure to conform to sex stereotypes was the driving force behind the funeral home's decision to fire Stephens. Id. at 14.</a:t>
            </a:r>
          </a:p>
        </p:txBody>
      </p:sp>
      <p:sp>
        <p:nvSpPr>
          <p:cNvPr id="4" name="Date Placeholder 3"/>
          <p:cNvSpPr>
            <a:spLocks noGrp="1"/>
          </p:cNvSpPr>
          <p:nvPr>
            <p:ph type="dt" sz="half" idx="10"/>
          </p:nvPr>
        </p:nvSpPr>
        <p:spPr/>
        <p:txBody>
          <a:bodyPr/>
          <a:lstStyle/>
          <a:p>
            <a:endParaRPr lang="en-US" dirty="0"/>
          </a:p>
        </p:txBody>
      </p:sp>
      <p:sp>
        <p:nvSpPr>
          <p:cNvPr id="5" name="Slide Number Placeholder 4"/>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360896817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Defend Trade Secrets Act of 2016</a:t>
            </a:r>
          </a:p>
        </p:txBody>
      </p:sp>
      <p:sp>
        <p:nvSpPr>
          <p:cNvPr id="3" name="Content Placeholder 2"/>
          <p:cNvSpPr>
            <a:spLocks noGrp="1"/>
          </p:cNvSpPr>
          <p:nvPr>
            <p:ph idx="1"/>
          </p:nvPr>
        </p:nvSpPr>
        <p:spPr/>
        <p:txBody>
          <a:bodyPr/>
          <a:lstStyle/>
          <a:p>
            <a:r>
              <a:rPr lang="en-US" dirty="0"/>
              <a:t>Federal court action for misappropriation</a:t>
            </a:r>
            <a:r>
              <a:rPr lang="en-US" baseline="0" dirty="0"/>
              <a:t> of trade secrets.</a:t>
            </a:r>
          </a:p>
          <a:p>
            <a:pPr lvl="1"/>
            <a:r>
              <a:rPr lang="en-US" baseline="0" dirty="0"/>
              <a:t>State claims also possible.</a:t>
            </a:r>
          </a:p>
          <a:p>
            <a:r>
              <a:rPr lang="en-US" baseline="0" dirty="0"/>
              <a:t>Three-year SOL.</a:t>
            </a:r>
          </a:p>
          <a:p>
            <a:r>
              <a:rPr lang="en-US" baseline="0" dirty="0"/>
              <a:t>Ex-parte seizure orders possible, e.g., of computers, servers &amp; smartphones.</a:t>
            </a:r>
          </a:p>
          <a:p>
            <a:r>
              <a:rPr lang="en-US" baseline="0" dirty="0"/>
              <a:t>Relief: injunction</a:t>
            </a:r>
            <a:r>
              <a:rPr lang="en-US" dirty="0"/>
              <a:t> and </a:t>
            </a:r>
            <a:r>
              <a:rPr lang="en-US" baseline="0" dirty="0"/>
              <a:t>damages.</a:t>
            </a:r>
            <a:endParaRPr lang="en-US" dirty="0"/>
          </a:p>
        </p:txBody>
      </p:sp>
      <p:pic>
        <p:nvPicPr>
          <p:cNvPr id="5" name="Picture 2" descr="U:\Old Desktop\LM Photo.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24800" y="5381625"/>
            <a:ext cx="762000" cy="1009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035331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Defend Trade Secrets Act of 2016</a:t>
            </a:r>
          </a:p>
        </p:txBody>
      </p:sp>
      <p:sp>
        <p:nvSpPr>
          <p:cNvPr id="3" name="Content Placeholder 2"/>
          <p:cNvSpPr>
            <a:spLocks noGrp="1"/>
          </p:cNvSpPr>
          <p:nvPr>
            <p:ph idx="1"/>
          </p:nvPr>
        </p:nvSpPr>
        <p:spPr/>
        <p:txBody>
          <a:bodyPr>
            <a:normAutofit fontScale="92500"/>
          </a:bodyPr>
          <a:lstStyle/>
          <a:p>
            <a:r>
              <a:rPr lang="en-US" dirty="0"/>
              <a:t>Extraordinary relief,</a:t>
            </a:r>
            <a:r>
              <a:rPr lang="en-US" baseline="0" dirty="0"/>
              <a:t> if willful &amp;</a:t>
            </a:r>
            <a:r>
              <a:rPr lang="en-US" dirty="0"/>
              <a:t> malicious</a:t>
            </a:r>
            <a:r>
              <a:rPr lang="en-US" baseline="0" dirty="0"/>
              <a:t>: </a:t>
            </a:r>
            <a:r>
              <a:rPr lang="en-US" sz="2800" baseline="0" dirty="0">
                <a:solidFill>
                  <a:schemeClr val="tx1"/>
                </a:solidFill>
                <a:effectLst/>
                <a:latin typeface="+mn-lt"/>
                <a:ea typeface="+mn-ea"/>
                <a:cs typeface="+mn-cs"/>
              </a:rPr>
              <a:t>exemplary damages (</a:t>
            </a:r>
            <a:r>
              <a:rPr lang="en-US" sz="2800" baseline="0" dirty="0" err="1">
                <a:solidFill>
                  <a:schemeClr val="tx1"/>
                </a:solidFill>
                <a:effectLst/>
                <a:latin typeface="+mn-lt"/>
                <a:ea typeface="+mn-ea"/>
                <a:cs typeface="+mn-cs"/>
              </a:rPr>
              <a:t>2x</a:t>
            </a:r>
            <a:r>
              <a:rPr lang="en-US" sz="2800" baseline="0" dirty="0">
                <a:solidFill>
                  <a:schemeClr val="tx1"/>
                </a:solidFill>
                <a:effectLst/>
                <a:latin typeface="+mn-lt"/>
                <a:ea typeface="+mn-ea"/>
                <a:cs typeface="+mn-cs"/>
              </a:rPr>
              <a:t>) &amp; attorneys' fees.</a:t>
            </a:r>
            <a:endParaRPr lang="en-US" baseline="0" dirty="0"/>
          </a:p>
          <a:p>
            <a:r>
              <a:rPr lang="en-US" baseline="0" dirty="0"/>
              <a:t>Immunity</a:t>
            </a:r>
            <a:r>
              <a:rPr lang="en-US" dirty="0"/>
              <a:t> from EE disclosure to government investigators or if suspected violation of law.</a:t>
            </a:r>
          </a:p>
          <a:p>
            <a:pPr lvl="1"/>
            <a:r>
              <a:rPr lang="en-US" dirty="0"/>
              <a:t>Must give notice of immunity in all trade-secret agreements.</a:t>
            </a:r>
          </a:p>
          <a:p>
            <a:pPr lvl="1"/>
            <a:r>
              <a:rPr lang="en-US" dirty="0"/>
              <a:t>Failure to give notice waives exemplary damages and attorneys' fees award.</a:t>
            </a:r>
          </a:p>
        </p:txBody>
      </p:sp>
      <p:pic>
        <p:nvPicPr>
          <p:cNvPr id="5" name="Picture 2" descr="U:\Old Desktop\LM Photo.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24800" y="5486400"/>
            <a:ext cx="762000" cy="1009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365653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OSHA Workplace Injury Reporting and Retaliation</a:t>
            </a:r>
          </a:p>
        </p:txBody>
      </p:sp>
      <p:sp>
        <p:nvSpPr>
          <p:cNvPr id="3" name="Content Placeholder 2"/>
          <p:cNvSpPr>
            <a:spLocks noGrp="1"/>
          </p:cNvSpPr>
          <p:nvPr>
            <p:ph idx="1"/>
          </p:nvPr>
        </p:nvSpPr>
        <p:spPr/>
        <p:txBody>
          <a:bodyPr/>
          <a:lstStyle/>
          <a:p>
            <a:r>
              <a:rPr lang="en-US" dirty="0"/>
              <a:t>Establish policies &amp; inform EEs about reporting workplace injuries</a:t>
            </a:r>
          </a:p>
          <a:p>
            <a:pPr lvl="1"/>
            <a:r>
              <a:rPr lang="en-US" dirty="0"/>
              <a:t>Without fear of retaliation or discouragement</a:t>
            </a:r>
          </a:p>
          <a:p>
            <a:pPr lvl="1"/>
            <a:r>
              <a:rPr lang="en-US" dirty="0"/>
              <a:t>No discipline or discharge for reporting</a:t>
            </a:r>
          </a:p>
          <a:p>
            <a:pPr lvl="1"/>
            <a:r>
              <a:rPr lang="en-US" dirty="0"/>
              <a:t>? Impact on safety-bonus programs ?</a:t>
            </a:r>
          </a:p>
          <a:p>
            <a:pPr lvl="1"/>
            <a:r>
              <a:rPr lang="en-US" dirty="0"/>
              <a:t>Impact on drug testing programs</a:t>
            </a:r>
          </a:p>
        </p:txBody>
      </p:sp>
      <p:pic>
        <p:nvPicPr>
          <p:cNvPr id="5" name="Picture 2" descr="U:\Old Desktop\LM Photo.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24800" y="5486400"/>
            <a:ext cx="762000" cy="1009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917866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OSHA Workplace Injury Reporting and Retaliation</a:t>
            </a:r>
          </a:p>
        </p:txBody>
      </p:sp>
      <p:sp>
        <p:nvSpPr>
          <p:cNvPr id="3" name="Content Placeholder 2"/>
          <p:cNvSpPr>
            <a:spLocks noGrp="1"/>
          </p:cNvSpPr>
          <p:nvPr>
            <p:ph idx="1"/>
          </p:nvPr>
        </p:nvSpPr>
        <p:spPr/>
        <p:txBody>
          <a:bodyPr/>
          <a:lstStyle/>
          <a:p>
            <a:r>
              <a:rPr lang="en-US" dirty="0"/>
              <a:t>Electronic Reporting of OSHA Forms 300A Summary, 300 Log &amp; 301 Incident Reports</a:t>
            </a:r>
          </a:p>
          <a:p>
            <a:pPr lvl="1"/>
            <a:r>
              <a:rPr lang="en-US" dirty="0"/>
              <a:t>Annually if ≥250 EEs </a:t>
            </a:r>
          </a:p>
          <a:p>
            <a:pPr lvl="1"/>
            <a:r>
              <a:rPr lang="en-US" dirty="0"/>
              <a:t>20-250 EEs and App. A designated industry, then annual Form 300A</a:t>
            </a:r>
          </a:p>
          <a:p>
            <a:pPr lvl="1"/>
            <a:r>
              <a:rPr lang="en-US" dirty="0"/>
              <a:t>Upon notification</a:t>
            </a:r>
          </a:p>
          <a:p>
            <a:r>
              <a:rPr lang="en-US" dirty="0"/>
              <a:t>Reports due July 1, 2017 &amp; 2018, then     March 2, 2019</a:t>
            </a:r>
          </a:p>
        </p:txBody>
      </p:sp>
      <p:pic>
        <p:nvPicPr>
          <p:cNvPr id="5" name="Picture 2" descr="U:\Old Desktop\LM Photo.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24800" y="5486400"/>
            <a:ext cx="762000" cy="1009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316205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Over-broad Handbook Policies</a:t>
            </a:r>
          </a:p>
        </p:txBody>
      </p:sp>
      <p:sp>
        <p:nvSpPr>
          <p:cNvPr id="3" name="Content Placeholder 2"/>
          <p:cNvSpPr>
            <a:spLocks noGrp="1"/>
          </p:cNvSpPr>
          <p:nvPr>
            <p:ph idx="1"/>
          </p:nvPr>
        </p:nvSpPr>
        <p:spPr/>
        <p:txBody>
          <a:bodyPr/>
          <a:lstStyle/>
          <a:p>
            <a:r>
              <a:rPr lang="en-US" dirty="0"/>
              <a:t>NLRB active in this area – Sec. 7 rights</a:t>
            </a:r>
          </a:p>
          <a:p>
            <a:r>
              <a:rPr lang="en-US" dirty="0"/>
              <a:t>"Maintain a positive work environment"</a:t>
            </a:r>
          </a:p>
          <a:p>
            <a:r>
              <a:rPr lang="en-US" dirty="0"/>
              <a:t>Communicate "in a manner that is conducive to effective working relationships"</a:t>
            </a:r>
          </a:p>
          <a:p>
            <a:endParaRPr lang="en-US" u="sng" dirty="0"/>
          </a:p>
          <a:p>
            <a:r>
              <a:rPr lang="en-US" u="sng" dirty="0"/>
              <a:t>T-Mobile USA</a:t>
            </a:r>
            <a:r>
              <a:rPr lang="en-US" dirty="0"/>
              <a:t>, 363 NLRB No. 171 (Apr. 29, 2016)</a:t>
            </a:r>
          </a:p>
        </p:txBody>
      </p:sp>
      <p:pic>
        <p:nvPicPr>
          <p:cNvPr id="5" name="Picture 2" descr="U:\Old Desktop\LM Photo.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24800" y="5486400"/>
            <a:ext cx="762000" cy="1009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634044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Over-broad Handbook Policies</a:t>
            </a:r>
          </a:p>
        </p:txBody>
      </p:sp>
      <p:sp>
        <p:nvSpPr>
          <p:cNvPr id="3" name="Content Placeholder 2"/>
          <p:cNvSpPr>
            <a:spLocks noGrp="1"/>
          </p:cNvSpPr>
          <p:nvPr>
            <p:ph idx="1"/>
          </p:nvPr>
        </p:nvSpPr>
        <p:spPr/>
        <p:txBody>
          <a:bodyPr>
            <a:normAutofit lnSpcReduction="10000"/>
          </a:bodyPr>
          <a:lstStyle/>
          <a:p>
            <a:r>
              <a:rPr lang="en-US" dirty="0"/>
              <a:t>Prohibits recording people or confidential information using cameras, camera phones in the workplace, including "sound recordings of work related or workplace discussions"</a:t>
            </a:r>
          </a:p>
          <a:p>
            <a:pPr lvl="1"/>
            <a:r>
              <a:rPr lang="en-US" dirty="0"/>
              <a:t>No carve out for dual-consent states</a:t>
            </a:r>
          </a:p>
          <a:p>
            <a:pPr lvl="1"/>
            <a:r>
              <a:rPr lang="en-US" dirty="0"/>
              <a:t>Follows </a:t>
            </a:r>
            <a:r>
              <a:rPr lang="en-US" u="sng" dirty="0"/>
              <a:t>Whole Foods</a:t>
            </a:r>
            <a:r>
              <a:rPr lang="en-US" dirty="0"/>
              <a:t>, 363 NLRB No. 87 (2015)</a:t>
            </a:r>
          </a:p>
          <a:p>
            <a:r>
              <a:rPr lang="en-US" u="sng" dirty="0"/>
              <a:t>T-Mobile USA</a:t>
            </a:r>
            <a:r>
              <a:rPr lang="en-US" dirty="0"/>
              <a:t>, 363 NLRB No. 171 (Apr. 29, 2016)</a:t>
            </a:r>
          </a:p>
        </p:txBody>
      </p:sp>
      <p:pic>
        <p:nvPicPr>
          <p:cNvPr id="5" name="Picture 2" descr="U:\Old Desktop\LM Photo.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24800" y="5486400"/>
            <a:ext cx="762000" cy="1009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787568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4" name="Date Placeholder 3"/>
          <p:cNvSpPr>
            <a:spLocks noGrp="1"/>
          </p:cNvSpPr>
          <p:nvPr>
            <p:ph type="dt" sz="half" idx="10"/>
          </p:nvPr>
        </p:nvSpPr>
        <p:spPr/>
        <p:txBody>
          <a:bodyPr/>
          <a:lstStyle/>
          <a:p>
            <a:endParaRPr lang="en-US" dirty="0"/>
          </a:p>
        </p:txBody>
      </p:sp>
      <p:sp>
        <p:nvSpPr>
          <p:cNvPr id="5" name="Slide Number Placeholder 4"/>
          <p:cNvSpPr>
            <a:spLocks noGrp="1"/>
          </p:cNvSpPr>
          <p:nvPr>
            <p:ph type="sldNum" sz="quarter" idx="12"/>
          </p:nvPr>
        </p:nvSpPr>
        <p:spPr/>
        <p:txBody>
          <a:bodyPr/>
          <a:lstStyle/>
          <a:p>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90600" y="2743200"/>
            <a:ext cx="6777037" cy="101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7153255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Over-broad Confidentiality Provisions</a:t>
            </a:r>
          </a:p>
        </p:txBody>
      </p:sp>
      <p:sp>
        <p:nvSpPr>
          <p:cNvPr id="3" name="Content Placeholder 2"/>
          <p:cNvSpPr>
            <a:spLocks noGrp="1"/>
          </p:cNvSpPr>
          <p:nvPr>
            <p:ph idx="1"/>
          </p:nvPr>
        </p:nvSpPr>
        <p:spPr/>
        <p:txBody>
          <a:bodyPr/>
          <a:lstStyle/>
          <a:p>
            <a:r>
              <a:rPr lang="en-US" dirty="0"/>
              <a:t>NLRB, EEOC and SEC active in this area</a:t>
            </a:r>
          </a:p>
          <a:p>
            <a:r>
              <a:rPr lang="en-US" dirty="0"/>
              <a:t>Construed to infringe on employees’ rights to discuss wages and terms and conditions of employment</a:t>
            </a:r>
          </a:p>
          <a:p>
            <a:r>
              <a:rPr lang="en-US" dirty="0"/>
              <a:t>Construed to discourage or prohibit employees from reporting misconduct to the government</a:t>
            </a:r>
          </a:p>
          <a:p>
            <a:pPr marL="68580" indent="0">
              <a:buNone/>
            </a:pPr>
            <a:endParaRPr lang="en-US" dirty="0"/>
          </a:p>
        </p:txBody>
      </p:sp>
      <p:sp>
        <p:nvSpPr>
          <p:cNvPr id="4" name="Date Placeholder 3"/>
          <p:cNvSpPr>
            <a:spLocks noGrp="1"/>
          </p:cNvSpPr>
          <p:nvPr>
            <p:ph type="dt" sz="half" idx="10"/>
          </p:nvPr>
        </p:nvSpPr>
        <p:spPr/>
        <p:txBody>
          <a:bodyPr/>
          <a:lstStyle/>
          <a:p>
            <a:endParaRPr lang="en-US" dirty="0"/>
          </a:p>
        </p:txBody>
      </p:sp>
      <p:sp>
        <p:nvSpPr>
          <p:cNvPr id="5" name="Slide Number Placeholder 4"/>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401832018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066800"/>
            <a:ext cx="6777317" cy="4753519"/>
          </a:xfrm>
        </p:spPr>
        <p:txBody>
          <a:bodyPr>
            <a:normAutofit/>
          </a:bodyPr>
          <a:lstStyle/>
          <a:p>
            <a:pPr marL="68580" indent="0" algn="ctr">
              <a:buNone/>
            </a:pPr>
            <a:r>
              <a:rPr lang="en-US" sz="6000" b="1" dirty="0"/>
              <a:t>QUESTIONS</a:t>
            </a:r>
          </a:p>
          <a:p>
            <a:pPr marL="68580" indent="0" algn="just">
              <a:buNone/>
            </a:pPr>
            <a:endParaRPr lang="en-US" sz="1400" b="1" dirty="0"/>
          </a:p>
          <a:p>
            <a:pPr marL="68580" indent="0" algn="ctr">
              <a:buNone/>
            </a:pPr>
            <a:r>
              <a:rPr lang="en-US" sz="1400" b="1" dirty="0"/>
              <a:t>Laurie A. Petersen, Esq.</a:t>
            </a:r>
          </a:p>
          <a:p>
            <a:pPr marL="68580" indent="0" algn="ctr">
              <a:buNone/>
            </a:pPr>
            <a:r>
              <a:rPr lang="en-US" sz="1400" b="1" dirty="0"/>
              <a:t>Lindner &amp; Marsack, S.C.</a:t>
            </a:r>
          </a:p>
          <a:p>
            <a:pPr marL="68580" indent="0" algn="ctr">
              <a:buNone/>
            </a:pPr>
            <a:r>
              <a:rPr lang="en-US" sz="1400" b="1" dirty="0"/>
              <a:t>411 E. Wisconsin Avenue, Suite 1800</a:t>
            </a:r>
          </a:p>
          <a:p>
            <a:pPr marL="68580" indent="0" algn="ctr">
              <a:buNone/>
            </a:pPr>
            <a:r>
              <a:rPr lang="en-US" sz="1400" b="1" dirty="0"/>
              <a:t>Milwaukee, WI 53202-4498</a:t>
            </a:r>
          </a:p>
          <a:p>
            <a:pPr marL="68580" indent="0" algn="ctr">
              <a:buNone/>
            </a:pPr>
            <a:r>
              <a:rPr lang="en-US" sz="1400" b="1" dirty="0"/>
              <a:t>(414) 273-3910</a:t>
            </a:r>
          </a:p>
          <a:p>
            <a:pPr marL="68580" indent="0" algn="ctr">
              <a:buNone/>
            </a:pPr>
            <a:r>
              <a:rPr lang="en-US" sz="1400" b="1" dirty="0">
                <a:hlinkClick r:id="rId3"/>
              </a:rPr>
              <a:t>lpetersen@lindner-marsack.com</a:t>
            </a:r>
            <a:endParaRPr lang="en-US" sz="1400" b="1" dirty="0"/>
          </a:p>
          <a:p>
            <a:pPr marL="68580" indent="0" algn="ctr">
              <a:buNone/>
            </a:pPr>
            <a:r>
              <a:rPr lang="en-US" sz="1400" b="1" dirty="0">
                <a:hlinkClick r:id="rId4"/>
              </a:rPr>
              <a:t>www.lindner-marsack.com</a:t>
            </a:r>
            <a:r>
              <a:rPr lang="en-US" sz="1400" b="1" dirty="0"/>
              <a:t> </a:t>
            </a:r>
          </a:p>
          <a:p>
            <a:pPr marL="68580" indent="0" algn="just">
              <a:buNone/>
            </a:pPr>
            <a:endParaRPr lang="en-US" sz="1400" b="1" dirty="0"/>
          </a:p>
        </p:txBody>
      </p:sp>
      <p:sp>
        <p:nvSpPr>
          <p:cNvPr id="4" name="Date Placeholder 3"/>
          <p:cNvSpPr>
            <a:spLocks noGrp="1"/>
          </p:cNvSpPr>
          <p:nvPr>
            <p:ph type="dt" sz="half" idx="10"/>
          </p:nvPr>
        </p:nvSpPr>
        <p:spPr>
          <a:xfrm>
            <a:off x="5636664" y="0"/>
            <a:ext cx="2494324" cy="589617"/>
          </a:xfrm>
        </p:spPr>
        <p:txBody>
          <a:bodyPr/>
          <a:lstStyle/>
          <a:p>
            <a:endParaRPr lang="en-US" dirty="0"/>
          </a:p>
        </p:txBody>
      </p:sp>
      <p:sp>
        <p:nvSpPr>
          <p:cNvPr id="6" name="Slide Number Placeholder 5"/>
          <p:cNvSpPr>
            <a:spLocks noGrp="1"/>
          </p:cNvSpPr>
          <p:nvPr>
            <p:ph type="sldNum" sz="quarter" idx="12"/>
          </p:nvPr>
        </p:nvSpPr>
        <p:spPr/>
        <p:txBody>
          <a:bodyPr/>
          <a:lstStyle/>
          <a:p>
            <a:fld id="{8B37D5FE-740C-46F5-801A-FA5477D9711F}" type="slidenum">
              <a:rPr lang="en-US" smtClean="0"/>
              <a:pPr/>
              <a:t>21</a:t>
            </a:fld>
            <a:endParaRPr lang="en-US" dirty="0"/>
          </a:p>
        </p:txBody>
      </p:sp>
      <p:pic>
        <p:nvPicPr>
          <p:cNvPr id="10" name="Picture 2" descr="U:\Old Desktop\LM Photo.bmp"/>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24800" y="5486400"/>
            <a:ext cx="762000" cy="1009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835533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NEW SALARY LEVEL FOR OVERTIME EXEMPTIONS</a:t>
            </a:r>
          </a:p>
        </p:txBody>
      </p:sp>
      <p:sp>
        <p:nvSpPr>
          <p:cNvPr id="3" name="Content Placeholder 2"/>
          <p:cNvSpPr>
            <a:spLocks noGrp="1"/>
          </p:cNvSpPr>
          <p:nvPr>
            <p:ph idx="1"/>
          </p:nvPr>
        </p:nvSpPr>
        <p:spPr/>
        <p:txBody>
          <a:bodyPr>
            <a:normAutofit lnSpcReduction="10000"/>
          </a:bodyPr>
          <a:lstStyle/>
          <a:p>
            <a:pPr lvl="0"/>
            <a:r>
              <a:rPr lang="en-US" i="1" dirty="0"/>
              <a:t>Must continue to perform "exempt" duties</a:t>
            </a:r>
          </a:p>
          <a:p>
            <a:endParaRPr lang="en-US" dirty="0"/>
          </a:p>
          <a:p>
            <a:r>
              <a:rPr lang="en-US" dirty="0"/>
              <a:t>$47,476 min.</a:t>
            </a:r>
            <a:r>
              <a:rPr lang="en-US" baseline="0" dirty="0"/>
              <a:t> salary for exemption</a:t>
            </a:r>
          </a:p>
          <a:p>
            <a:pPr lvl="1"/>
            <a:r>
              <a:rPr lang="en-US" dirty="0"/>
              <a:t>December 1, 2016</a:t>
            </a:r>
          </a:p>
          <a:p>
            <a:pPr lvl="1"/>
            <a:r>
              <a:rPr lang="en-US" dirty="0"/>
              <a:t>At least $913/week ($47,476/year)</a:t>
            </a:r>
          </a:p>
          <a:p>
            <a:pPr lvl="1"/>
            <a:r>
              <a:rPr lang="en-US" dirty="0"/>
              <a:t>Doubled from old salary level ($23,660/year) </a:t>
            </a:r>
          </a:p>
          <a:p>
            <a:pPr lvl="1"/>
            <a:r>
              <a:rPr lang="en-US" dirty="0"/>
              <a:t>Federal/FLSA</a:t>
            </a:r>
            <a:r>
              <a:rPr lang="en-US" baseline="0" dirty="0"/>
              <a:t> – weekly overtime – 1.5x over</a:t>
            </a:r>
            <a:r>
              <a:rPr lang="en-US" dirty="0"/>
              <a:t> 40</a:t>
            </a:r>
            <a:endParaRPr lang="en-US" baseline="0" dirty="0"/>
          </a:p>
        </p:txBody>
      </p:sp>
      <p:pic>
        <p:nvPicPr>
          <p:cNvPr id="5" name="Picture 2" descr="U:\Old Desktop\LM Photo.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24800" y="5486400"/>
            <a:ext cx="762000" cy="1009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440551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NEW SALARY LEVEL FOR OVERTIME EXEMPTIONS</a:t>
            </a:r>
          </a:p>
        </p:txBody>
      </p:sp>
      <p:sp>
        <p:nvSpPr>
          <p:cNvPr id="3" name="Content Placeholder 2"/>
          <p:cNvSpPr>
            <a:spLocks noGrp="1"/>
          </p:cNvSpPr>
          <p:nvPr>
            <p:ph idx="1"/>
          </p:nvPr>
        </p:nvSpPr>
        <p:spPr>
          <a:xfrm>
            <a:off x="1066800" y="2362200"/>
            <a:ext cx="6777317" cy="3508977"/>
          </a:xfrm>
        </p:spPr>
        <p:txBody>
          <a:bodyPr/>
          <a:lstStyle/>
          <a:p>
            <a:r>
              <a:rPr lang="en-US" dirty="0"/>
              <a:t>Up to 10% of standard salary level (i.e., $91 of $913) can come from </a:t>
            </a:r>
            <a:r>
              <a:rPr lang="en-US" i="1" dirty="0"/>
              <a:t>non-discretionary</a:t>
            </a:r>
            <a:r>
              <a:rPr lang="en-US" dirty="0"/>
              <a:t> bonuses, incentive payments, and commissions, paid at least quarterly, or more frequently.</a:t>
            </a:r>
          </a:p>
          <a:p>
            <a:endParaRPr lang="en-US" dirty="0"/>
          </a:p>
          <a:p>
            <a:pPr lvl="1"/>
            <a:r>
              <a:rPr lang="en-US" dirty="0"/>
              <a:t>Fed. only</a:t>
            </a:r>
          </a:p>
        </p:txBody>
      </p:sp>
      <p:pic>
        <p:nvPicPr>
          <p:cNvPr id="5" name="Picture 2" descr="U:\Old Desktop\LM Photo.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24800" y="5486400"/>
            <a:ext cx="762000" cy="1009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130640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NEW SALARY LEVEL FOR OVERTIME EXEMPTIONS</a:t>
            </a:r>
          </a:p>
        </p:txBody>
      </p:sp>
      <p:sp>
        <p:nvSpPr>
          <p:cNvPr id="3" name="Content Placeholder 2"/>
          <p:cNvSpPr>
            <a:spLocks noGrp="1"/>
          </p:cNvSpPr>
          <p:nvPr>
            <p:ph idx="1"/>
          </p:nvPr>
        </p:nvSpPr>
        <p:spPr/>
        <p:txBody>
          <a:bodyPr/>
          <a:lstStyle/>
          <a:p>
            <a:r>
              <a:rPr lang="en-US" dirty="0"/>
              <a:t>Highly Compensated Employees:</a:t>
            </a:r>
          </a:p>
          <a:p>
            <a:pPr lvl="1"/>
            <a:r>
              <a:rPr lang="en-US" dirty="0"/>
              <a:t>$134,004 per year in total compensation, including payment of at least $913/week </a:t>
            </a:r>
          </a:p>
          <a:p>
            <a:pPr lvl="1"/>
            <a:r>
              <a:rPr lang="en-US" dirty="0"/>
              <a:t>Increased from $100,000/year (old rule)</a:t>
            </a:r>
          </a:p>
          <a:p>
            <a:pPr lvl="1"/>
            <a:endParaRPr lang="en-US" dirty="0"/>
          </a:p>
          <a:p>
            <a:pPr lvl="1"/>
            <a:r>
              <a:rPr lang="en-US" dirty="0"/>
              <a:t>Fed. only</a:t>
            </a:r>
          </a:p>
        </p:txBody>
      </p:sp>
      <p:pic>
        <p:nvPicPr>
          <p:cNvPr id="5" name="Picture 2" descr="U:\Old Desktop\LM Photo.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24800" y="5486400"/>
            <a:ext cx="762000" cy="1009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559798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NEW SALARY LEVEL FOR OVERTIME EXEMPTIONS</a:t>
            </a:r>
          </a:p>
        </p:txBody>
      </p:sp>
      <p:sp>
        <p:nvSpPr>
          <p:cNvPr id="3" name="Content Placeholder 2"/>
          <p:cNvSpPr>
            <a:spLocks noGrp="1"/>
          </p:cNvSpPr>
          <p:nvPr>
            <p:ph idx="1"/>
          </p:nvPr>
        </p:nvSpPr>
        <p:spPr/>
        <p:txBody>
          <a:bodyPr/>
          <a:lstStyle/>
          <a:p>
            <a:r>
              <a:rPr lang="en-US" dirty="0"/>
              <a:t>Automatic adjustments for the first time </a:t>
            </a:r>
          </a:p>
          <a:p>
            <a:r>
              <a:rPr lang="en-US" dirty="0"/>
              <a:t>Every three years, starting Jan. 1, 2020</a:t>
            </a:r>
          </a:p>
          <a:p>
            <a:pPr lvl="1"/>
            <a:r>
              <a:rPr lang="en-US" dirty="0"/>
              <a:t>Notice at least 150 days before</a:t>
            </a:r>
          </a:p>
          <a:p>
            <a:r>
              <a:rPr lang="en-US" dirty="0"/>
              <a:t>Goal: maintain the salary level at the 40th percentile</a:t>
            </a:r>
          </a:p>
        </p:txBody>
      </p:sp>
      <p:pic>
        <p:nvPicPr>
          <p:cNvPr id="5" name="Picture 2" descr="U:\Old Desktop\LM Photo.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24800" y="5486400"/>
            <a:ext cx="762000" cy="1009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762153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Exempt &amp; Salary Audits</a:t>
            </a:r>
          </a:p>
        </p:txBody>
      </p:sp>
      <p:sp>
        <p:nvSpPr>
          <p:cNvPr id="3" name="Content Placeholder 2"/>
          <p:cNvSpPr>
            <a:spLocks noGrp="1"/>
          </p:cNvSpPr>
          <p:nvPr>
            <p:ph idx="1"/>
          </p:nvPr>
        </p:nvSpPr>
        <p:spPr/>
        <p:txBody>
          <a:bodyPr>
            <a:normAutofit lnSpcReduction="10000"/>
          </a:bodyPr>
          <a:lstStyle/>
          <a:p>
            <a:r>
              <a:rPr lang="en-US" dirty="0"/>
              <a:t>Are "exempt" EEs</a:t>
            </a:r>
            <a:r>
              <a:rPr lang="en-US" baseline="0" dirty="0"/>
              <a:t> earning enough $$$ and performing</a:t>
            </a:r>
            <a:r>
              <a:rPr lang="en-US" dirty="0"/>
              <a:t> "exempt" duties</a:t>
            </a:r>
            <a:r>
              <a:rPr lang="en-US" baseline="0" dirty="0"/>
              <a:t>?</a:t>
            </a:r>
          </a:p>
          <a:p>
            <a:r>
              <a:rPr lang="en-US" baseline="0" dirty="0"/>
              <a:t>Reclassify exempt to non-exempt?</a:t>
            </a:r>
          </a:p>
          <a:p>
            <a:pPr lvl="1"/>
            <a:r>
              <a:rPr lang="en-US" dirty="0"/>
              <a:t>Hourly wage or salaried,</a:t>
            </a:r>
            <a:r>
              <a:rPr lang="en-US" baseline="0" dirty="0"/>
              <a:t> non-exempt? 1/40 rule.</a:t>
            </a:r>
          </a:p>
          <a:p>
            <a:pPr lvl="1"/>
            <a:r>
              <a:rPr lang="en-US" dirty="0"/>
              <a:t>Control O/T?</a:t>
            </a:r>
          </a:p>
          <a:p>
            <a:pPr lvl="1"/>
            <a:r>
              <a:rPr lang="en-US" dirty="0"/>
              <a:t>T</a:t>
            </a:r>
            <a:r>
              <a:rPr lang="en-US" baseline="0" dirty="0"/>
              <a:t>ime records,</a:t>
            </a:r>
            <a:r>
              <a:rPr lang="en-US" dirty="0"/>
              <a:t> remote access</a:t>
            </a:r>
            <a:endParaRPr lang="en-US" baseline="0" dirty="0"/>
          </a:p>
          <a:p>
            <a:pPr lvl="0"/>
            <a:r>
              <a:rPr lang="en-US" dirty="0"/>
              <a:t>Increase salary?</a:t>
            </a:r>
          </a:p>
          <a:p>
            <a:pPr lvl="0"/>
            <a:r>
              <a:rPr lang="en-US" dirty="0"/>
              <a:t>Retroactive? Prospective? Total Exposure?</a:t>
            </a:r>
          </a:p>
        </p:txBody>
      </p:sp>
      <p:pic>
        <p:nvPicPr>
          <p:cNvPr id="5" name="Picture 2" descr="U:\Old Desktop\LM Photo.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24800" y="5486400"/>
            <a:ext cx="762000" cy="1009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418961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sz="quarter"/>
          </p:nvPr>
        </p:nvSpPr>
        <p:spPr>
          <a:xfrm>
            <a:off x="1219200" y="990600"/>
            <a:ext cx="6827520" cy="1702160"/>
          </a:xfrm>
        </p:spPr>
        <p:txBody>
          <a:bodyPr>
            <a:normAutofit/>
          </a:bodyPr>
          <a:lstStyle/>
          <a:p>
            <a:r>
              <a:rPr lang="en-US" dirty="0"/>
              <a:t>Additional, New Federal Laws &amp; Regulations</a:t>
            </a:r>
          </a:p>
        </p:txBody>
      </p:sp>
      <p:pic>
        <p:nvPicPr>
          <p:cNvPr id="5" name="Picture 2" descr="U:\Old Desktop\LM Photo.bm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0" y="5835516"/>
            <a:ext cx="762000" cy="1009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691143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LGBT Issues</a:t>
            </a:r>
          </a:p>
        </p:txBody>
      </p:sp>
      <p:sp>
        <p:nvSpPr>
          <p:cNvPr id="3" name="Content Placeholder 2"/>
          <p:cNvSpPr>
            <a:spLocks noGrp="1"/>
          </p:cNvSpPr>
          <p:nvPr>
            <p:ph idx="1"/>
          </p:nvPr>
        </p:nvSpPr>
        <p:spPr>
          <a:xfrm>
            <a:off x="1043492" y="2057400"/>
            <a:ext cx="6777317" cy="4114800"/>
          </a:xfrm>
        </p:spPr>
        <p:txBody>
          <a:bodyPr>
            <a:normAutofit fontScale="62500" lnSpcReduction="20000"/>
          </a:bodyPr>
          <a:lstStyle/>
          <a:p>
            <a:r>
              <a:rPr lang="en-US" dirty="0"/>
              <a:t>Examples of LGBT-related claims the EEOC views as unlawful sex discrimination:</a:t>
            </a:r>
          </a:p>
          <a:p>
            <a:endParaRPr lang="en-US" dirty="0"/>
          </a:p>
          <a:p>
            <a:r>
              <a:rPr lang="en-US" dirty="0"/>
              <a:t>Failing to hire an applicant because she is a transgender woman.</a:t>
            </a:r>
          </a:p>
          <a:p>
            <a:r>
              <a:rPr lang="en-US" dirty="0"/>
              <a:t>Firing an employee because he is planning or has made a gender transition.</a:t>
            </a:r>
          </a:p>
          <a:p>
            <a:r>
              <a:rPr lang="en-US" dirty="0"/>
              <a:t>Denying an employee equal access to a common restroom corresponding to the employee's gender identity.  Both EEOC and OSHA offer guidance on this issue.</a:t>
            </a:r>
          </a:p>
          <a:p>
            <a:r>
              <a:rPr lang="en-US" dirty="0"/>
              <a:t>Harassing an employee because of a gender transition, such as by intentionally and persistently failing to use the name and gender pronoun that correspond to the gender identity with which the employee identifies, and which the employee has communicated to management and employees.</a:t>
            </a:r>
          </a:p>
          <a:p>
            <a:r>
              <a:rPr lang="en-US" dirty="0"/>
              <a:t>Denying an employee a promotion because he is gay or straight.</a:t>
            </a:r>
          </a:p>
        </p:txBody>
      </p:sp>
      <p:sp>
        <p:nvSpPr>
          <p:cNvPr id="4" name="Date Placeholder 3"/>
          <p:cNvSpPr>
            <a:spLocks noGrp="1"/>
          </p:cNvSpPr>
          <p:nvPr>
            <p:ph type="dt" sz="half" idx="10"/>
          </p:nvPr>
        </p:nvSpPr>
        <p:spPr/>
        <p:txBody>
          <a:bodyPr/>
          <a:lstStyle/>
          <a:p>
            <a:endParaRPr lang="en-US" dirty="0"/>
          </a:p>
        </p:txBody>
      </p:sp>
      <p:sp>
        <p:nvSpPr>
          <p:cNvPr id="5" name="Slide Number Placeholder 4"/>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97755547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M Template">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LM Template</Template>
  <TotalTime>93</TotalTime>
  <Words>1658</Words>
  <Application>Microsoft Office PowerPoint</Application>
  <PresentationFormat>On-screen Show (4:3)</PresentationFormat>
  <Paragraphs>114</Paragraphs>
  <Slides>21</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Calibri</vt:lpstr>
      <vt:lpstr>Century Gothic</vt:lpstr>
      <vt:lpstr>Wingdings 2</vt:lpstr>
      <vt:lpstr>LM Template</vt:lpstr>
      <vt:lpstr>PowerPoint Presentation</vt:lpstr>
      <vt:lpstr>PowerPoint Presentation</vt:lpstr>
      <vt:lpstr>NEW SALARY LEVEL FOR OVERTIME EXEMPTIONS</vt:lpstr>
      <vt:lpstr>NEW SALARY LEVEL FOR OVERTIME EXEMPTIONS</vt:lpstr>
      <vt:lpstr>NEW SALARY LEVEL FOR OVERTIME EXEMPTIONS</vt:lpstr>
      <vt:lpstr>NEW SALARY LEVEL FOR OVERTIME EXEMPTIONS</vt:lpstr>
      <vt:lpstr>Exempt &amp; Salary Audits</vt:lpstr>
      <vt:lpstr>Additional, New Federal Laws &amp; Regulations</vt:lpstr>
      <vt:lpstr>LGBT Issues</vt:lpstr>
      <vt:lpstr>LGBT Issues</vt:lpstr>
      <vt:lpstr>LGBT Issues</vt:lpstr>
      <vt:lpstr>LGBT Issues</vt:lpstr>
      <vt:lpstr>LGBT Issues</vt:lpstr>
      <vt:lpstr>Defend Trade Secrets Act of 2016</vt:lpstr>
      <vt:lpstr>Defend Trade Secrets Act of 2016</vt:lpstr>
      <vt:lpstr>OSHA Workplace Injury Reporting and Retaliation</vt:lpstr>
      <vt:lpstr>OSHA Workplace Injury Reporting and Retaliation</vt:lpstr>
      <vt:lpstr>Over-broad Handbook Policies</vt:lpstr>
      <vt:lpstr>Over-broad Handbook Policies</vt:lpstr>
      <vt:lpstr>Over-broad Confidentiality Provisions</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Thursday, April 14, 2016</dc:title>
  <dc:creator>Gemeinhardt, Mary</dc:creator>
  <cp:lastModifiedBy>Brian Dimmer</cp:lastModifiedBy>
  <cp:revision>14</cp:revision>
  <cp:lastPrinted>2016-03-28T16:06:00Z</cp:lastPrinted>
  <dcterms:created xsi:type="dcterms:W3CDTF">2016-11-15T21:57:00Z</dcterms:created>
  <dcterms:modified xsi:type="dcterms:W3CDTF">2016-11-18T13:40:32Z</dcterms:modified>
</cp:coreProperties>
</file>